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9" r:id="rId4"/>
    <p:sldId id="259" r:id="rId5"/>
    <p:sldId id="264" r:id="rId6"/>
    <p:sldId id="262" r:id="rId7"/>
    <p:sldId id="256" r:id="rId8"/>
    <p:sldId id="268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F2DA-F95D-E257-D4A6-FA135FF7E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44FD5-BE76-50F5-6EF3-2BDF6DA35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B48C6-B3FF-49D9-957D-AF944FC1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30216-E59F-1A93-1ECE-196584E3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6F6BF-AA94-BE01-FA3C-4731AF96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DA2-C248-7C93-B52F-63028527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31A5A-F040-416A-A1DE-B6DB10A2B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625EA-327F-1D4F-FBDC-3485D860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1B013-5049-0AC9-DB4F-D70C0A16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2CFDC-4CA5-F65F-ED89-ED2351EC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9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31EE8-9DD3-2020-C1BE-4ED517FF7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CEF26-22BD-9EA1-6A83-6CE0A6EE8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7B23F-8BD5-CCC0-05AD-AB26C93A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7926E-A128-8BE8-0B6A-61A18725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849CE-AE5F-33F8-EF2F-5ECF6A50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F9F6-F18C-6C7E-0912-48596376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93312-ED87-999D-9315-7B682851A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E3BA-7209-6C7F-DC2D-ACC9ED60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B810-04E3-1283-A63B-214F62C3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CB9D1-FFE9-3973-2F17-3C5BE4DF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1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D3D1-5A01-475D-C4BE-B52460EB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3C750-1DB7-7968-2488-9304B837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6669-C930-335D-342D-D00DB7F2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151C7-A7A8-B337-F462-4233F6D1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F1569-4200-CF20-445A-0C02CA03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B26A-D045-498D-E9B7-EBE0B807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AAE4B-F464-5C68-89BA-2B8385FA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9CC2-56BE-4C27-CA2F-9C1004C85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33656-2A47-35A6-9D74-F02ED294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3798A-C169-44C9-DE09-ECAA4E09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5D4F9-3BD3-CBAF-B8C5-B4CC9F1C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1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7C39-560F-B481-23F2-B287CAE2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AD2E5-C0B1-D3D7-3FF7-62BDEFFBF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0B3E6-2A74-86B5-90F7-7E3ED75A8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751F7-6DCB-E31D-FF67-BDC251254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E61A-369E-A692-8023-DC84870DF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28D1C-6D40-CA82-E86C-FB02E487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D0770-E14A-EB3D-F5C2-CDB9EED5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CA622-7EB5-8ACB-95AF-2E5A2E2B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8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6D1B-281A-E23F-66B0-808D1546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99014-78E5-55C6-BB6E-6974915A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1101B-901B-52ED-9253-CE7FD99F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66A7A-2D63-AA87-D4CD-B1155647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7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7D949-AA95-71C7-F10C-2F8EB1D3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E1E8-9245-7847-8818-0112B2C6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85BC8-5985-DCDC-0C64-F45ED203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8BBF-CEF4-4242-F8D3-E90AD886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6A70-D4F3-0ECB-5DD4-71306AFB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F7284-4167-A6A4-4D52-6B3274B67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EB02E-5380-D157-65CD-A1B895A0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94ACE-E02F-7A4F-33BD-E023D1B3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9221D-EFF4-5890-E3BF-256454D8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7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77A2-F410-ACCD-36FB-9CDA9537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79193-D3F6-3225-01A2-74D42F298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3E338-C5FE-BF91-AB72-5A7C52C90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2B037-AB19-52C4-1B11-FA40715D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87B4F-BEC6-63CB-E00A-B093D7DA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8ACE2-9AA9-4AE9-F2EB-6EF8D3C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D6819-9CB9-06D2-B803-65A48CB0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14542-7CED-2976-6C42-4B718402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B8BB-A717-F782-FD0F-882D71312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A83F-2461-6643-B3C2-CF45E93389E8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17FA5-339B-7B3B-4559-C5754A6EB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84045-2482-0CB0-25BB-6763697F8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04CB5-6BF7-9D45-A9F4-A8C12218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7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sumerism, shopping, lifestyle concept, Young woman sitting near ...">
            <a:extLst>
              <a:ext uri="{FF2B5EF4-FFF2-40B4-BE49-F238E27FC236}">
                <a16:creationId xmlns:a16="http://schemas.microsoft.com/office/drawing/2014/main" id="{30BD1EBC-39F7-B57C-1854-D2D4E541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72"/>
                    </a14:imgEffect>
                    <a14:imgEffect>
                      <a14:saturation sat="2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448610">
              <a:schemeClr val="accent1">
                <a:alpha val="0"/>
              </a:schemeClr>
            </a:glow>
            <a:outerShdw blurRad="869658" dist="50800" dir="5400000" sx="100278" sy="100278" algn="ctr" rotWithShape="0">
              <a:srgbClr val="000000">
                <a:alpha val="36794"/>
              </a:srgbClr>
            </a:outerShdw>
            <a:reflection blurRad="1270000" stA="0" endPos="65000" dist="398008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6A4A3-5A53-FD6E-625F-B25D3C59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887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Shopping Behavior Analysis for Online Business Start-up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C8F-6CB3-DE36-0260-638225FED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238" y="4514127"/>
            <a:ext cx="5257800" cy="1662835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 620 : Capstone Project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Prof. Gurpreet Singh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by: Naisarg Bhavsar</a:t>
            </a:r>
          </a:p>
        </p:txBody>
      </p:sp>
    </p:spTree>
    <p:extLst>
      <p:ext uri="{BB962C8B-B14F-4D97-AF65-F5344CB8AC3E}">
        <p14:creationId xmlns:p14="http://schemas.microsoft.com/office/powerpoint/2010/main" val="305128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2289-7477-9777-1BD1-F880CD8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A916-237A-5AAA-1156-44255BAF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  <a:p>
            <a:r>
              <a:rPr lang="en-US" dirty="0"/>
              <a:t>Analyses based on Purchase Amount</a:t>
            </a:r>
          </a:p>
          <a:p>
            <a:r>
              <a:rPr lang="en-US" dirty="0"/>
              <a:t>Analyses based on Items Purchased for each Category</a:t>
            </a:r>
          </a:p>
          <a:p>
            <a:r>
              <a:rPr lang="en-US" dirty="0"/>
              <a:t>Analyses for various criteria and its impact on Sales</a:t>
            </a:r>
          </a:p>
          <a:p>
            <a:r>
              <a:rPr lang="en-US" dirty="0"/>
              <a:t>Relationship and Distribution</a:t>
            </a:r>
          </a:p>
          <a:p>
            <a:r>
              <a:rPr lang="en-US" dirty="0"/>
              <a:t>Model Running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8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C4BF-8146-444A-5C59-B974D369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10515600" cy="76919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1C91-5F82-01F0-2718-B0DA3851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979" y="1513108"/>
            <a:ext cx="10515600" cy="2051895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Sales based on Category and Items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relation and distribution impact for sales based on variables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model to predict Purchase Amount to get useful insights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Items and Discount and other factor’s impact on Sa</a:t>
            </a:r>
            <a:r>
              <a:rPr lang="en-US" dirty="0"/>
              <a:t>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A7F0C-7AE9-965E-0AF5-DA0952138BE4}"/>
              </a:ext>
            </a:extLst>
          </p:cNvPr>
          <p:cNvSpPr txBox="1"/>
          <p:nvPr/>
        </p:nvSpPr>
        <p:spPr>
          <a:xfrm>
            <a:off x="555584" y="4803494"/>
            <a:ext cx="109959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Shopping Behavior impacts on Sales and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factor required or not for sales and discount to attract the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sales pattern based on spending and different items for investment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the preferrable locations and Items purchased based 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982FD-10FE-A026-7B39-99000DBFC20A}"/>
              </a:ext>
            </a:extLst>
          </p:cNvPr>
          <p:cNvSpPr txBox="1"/>
          <p:nvPr/>
        </p:nvSpPr>
        <p:spPr>
          <a:xfrm>
            <a:off x="532435" y="4259487"/>
            <a:ext cx="379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8605B-3A59-988C-218A-D938898583DE}"/>
              </a:ext>
            </a:extLst>
          </p:cNvPr>
          <p:cNvSpPr txBox="1"/>
          <p:nvPr/>
        </p:nvSpPr>
        <p:spPr>
          <a:xfrm>
            <a:off x="567166" y="972266"/>
            <a:ext cx="379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25542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4412E-6406-8C22-64DA-9C4201CE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015" y="2960877"/>
            <a:ext cx="6691132" cy="3905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3F4E6E-AE3D-F5C0-3B8B-5C7D6097B44D}"/>
              </a:ext>
            </a:extLst>
          </p:cNvPr>
          <p:cNvSpPr txBox="1"/>
          <p:nvPr/>
        </p:nvSpPr>
        <p:spPr>
          <a:xfrm>
            <a:off x="5497016" y="1111170"/>
            <a:ext cx="6691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Clothing are Highest purchased category by worth of $1700 approx.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Outerwear is the lowest purchased with the worth of $250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 categories have the highest purchase amount lies near to $100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A2AD4-FF1C-98F0-0C0A-BF792F82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70" y="2588498"/>
            <a:ext cx="4686293" cy="4182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986B1-A065-D274-2034-CA2568F44CE1}"/>
              </a:ext>
            </a:extLst>
          </p:cNvPr>
          <p:cNvSpPr txBox="1"/>
          <p:nvPr/>
        </p:nvSpPr>
        <p:spPr>
          <a:xfrm>
            <a:off x="360270" y="1111170"/>
            <a:ext cx="4987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Clothing is dominant among all other categories with the 44.7% purchase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Accessories being followed up with 31.8%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1DCD4-CDBF-CCB3-4AA4-A5568E768FB6}"/>
              </a:ext>
            </a:extLst>
          </p:cNvPr>
          <p:cNvSpPr txBox="1"/>
          <p:nvPr/>
        </p:nvSpPr>
        <p:spPr>
          <a:xfrm>
            <a:off x="360270" y="196770"/>
            <a:ext cx="1148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for analyses based on Purchase Amount</a:t>
            </a:r>
          </a:p>
        </p:txBody>
      </p:sp>
    </p:spTree>
    <p:extLst>
      <p:ext uri="{BB962C8B-B14F-4D97-AF65-F5344CB8AC3E}">
        <p14:creationId xmlns:p14="http://schemas.microsoft.com/office/powerpoint/2010/main" val="294283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3D07E-B22F-6F8D-72EE-78180B9D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74" y="1120411"/>
            <a:ext cx="2473120" cy="181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68F41-A011-590F-9B5E-8BCB3B7C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74" y="1155136"/>
            <a:ext cx="222041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390C8-EA69-925B-2CF5-B212203E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52" y="1849619"/>
            <a:ext cx="2127813" cy="420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9C07A-F8F6-D753-E814-73A2F08BA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274" y="3620544"/>
            <a:ext cx="1998569" cy="106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916B3A-14B7-044C-336E-19980CA036B1}"/>
              </a:ext>
            </a:extLst>
          </p:cNvPr>
          <p:cNvSpPr txBox="1"/>
          <p:nvPr/>
        </p:nvSpPr>
        <p:spPr>
          <a:xfrm>
            <a:off x="2122263" y="787073"/>
            <a:ext cx="182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Footwear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55E27-9FC4-FC60-DDCE-5741D4D3321A}"/>
              </a:ext>
            </a:extLst>
          </p:cNvPr>
          <p:cNvSpPr txBox="1"/>
          <p:nvPr/>
        </p:nvSpPr>
        <p:spPr>
          <a:xfrm>
            <a:off x="3705832" y="787078"/>
            <a:ext cx="222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414C-CF40-BC8D-94FE-E63B22A021FE}"/>
              </a:ext>
            </a:extLst>
          </p:cNvPr>
          <p:cNvSpPr txBox="1"/>
          <p:nvPr/>
        </p:nvSpPr>
        <p:spPr>
          <a:xfrm>
            <a:off x="96448" y="1483488"/>
            <a:ext cx="202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D6330-EA85-5AE6-F710-32B858C8308D}"/>
              </a:ext>
            </a:extLst>
          </p:cNvPr>
          <p:cNvSpPr txBox="1"/>
          <p:nvPr/>
        </p:nvSpPr>
        <p:spPr>
          <a:xfrm flipH="1">
            <a:off x="2006275" y="3196353"/>
            <a:ext cx="175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Outerwear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9DF80-BC90-C9F9-87A2-C78E7267441E}"/>
              </a:ext>
            </a:extLst>
          </p:cNvPr>
          <p:cNvSpPr txBox="1"/>
          <p:nvPr/>
        </p:nvSpPr>
        <p:spPr>
          <a:xfrm>
            <a:off x="407043" y="219919"/>
            <a:ext cx="1142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Analyses based on Items Purchased for each Category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A393ED-D6BD-235D-7653-B4A80C0EE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238" y="1483488"/>
            <a:ext cx="6261903" cy="44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1E68A-B112-9733-E98B-9F3A981C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60" y="2534693"/>
            <a:ext cx="4593140" cy="3697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455D71-F92B-C12C-039C-FE10748A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0358"/>
            <a:ext cx="6979533" cy="3570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5F89D-84B2-BC0E-5388-07DB250D5F97}"/>
              </a:ext>
            </a:extLst>
          </p:cNvPr>
          <p:cNvSpPr txBox="1"/>
          <p:nvPr/>
        </p:nvSpPr>
        <p:spPr>
          <a:xfrm>
            <a:off x="150471" y="2928399"/>
            <a:ext cx="709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Adults and Old age customers tend to spend less on shopping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1CD50-151F-FFFC-3509-08F6E4B37E83}"/>
              </a:ext>
            </a:extLst>
          </p:cNvPr>
          <p:cNvSpPr txBox="1"/>
          <p:nvPr/>
        </p:nvSpPr>
        <p:spPr>
          <a:xfrm>
            <a:off x="7245752" y="6227182"/>
            <a:ext cx="482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huge difference in spendings when it comes to check based on Gender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98B10-A2CF-54A1-D916-119FE0056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5" y="696237"/>
            <a:ext cx="2298700" cy="2254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39C9B-3245-F08D-948C-E81E63E95A10}"/>
              </a:ext>
            </a:extLst>
          </p:cNvPr>
          <p:cNvSpPr txBox="1"/>
          <p:nvPr/>
        </p:nvSpPr>
        <p:spPr>
          <a:xfrm>
            <a:off x="2592729" y="126164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Pretty much sales by attracting the consumers with Promo Code and Discount offers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250C8-1342-307B-5884-A65DDE7976EF}"/>
              </a:ext>
            </a:extLst>
          </p:cNvPr>
          <p:cNvSpPr txBox="1"/>
          <p:nvPr/>
        </p:nvSpPr>
        <p:spPr>
          <a:xfrm>
            <a:off x="347241" y="150471"/>
            <a:ext cx="1143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Analyses for various criteria and its impact on Sales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0AF84B-4343-C200-9237-D4CB25EE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93" y="858169"/>
            <a:ext cx="3055718" cy="1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86D1F-74C8-A947-6D62-436542BE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03503" y="1449248"/>
            <a:ext cx="6455779" cy="4321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EBF64-BAE3-3B0E-50E1-63DCC890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190"/>
            <a:ext cx="5660020" cy="4638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9229A-7343-FFD4-3B02-C30DF620F039}"/>
              </a:ext>
            </a:extLst>
          </p:cNvPr>
          <p:cNvSpPr txBox="1"/>
          <p:nvPr/>
        </p:nvSpPr>
        <p:spPr>
          <a:xfrm>
            <a:off x="115748" y="185195"/>
            <a:ext cx="1193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and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77C9B-B144-3D54-1974-58B441923059}"/>
              </a:ext>
            </a:extLst>
          </p:cNvPr>
          <p:cNvSpPr txBox="1"/>
          <p:nvPr/>
        </p:nvSpPr>
        <p:spPr>
          <a:xfrm>
            <a:off x="115748" y="798653"/>
            <a:ext cx="5335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Montana and California has the most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Outerwear can not be a good idea as per less sales and seasonal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Winter and Fall are the best seasons for Accessories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Winter and Summer are preferrable for Clothing</a:t>
            </a:r>
          </a:p>
        </p:txBody>
      </p:sp>
    </p:spTree>
    <p:extLst>
      <p:ext uri="{BB962C8B-B14F-4D97-AF65-F5344CB8AC3E}">
        <p14:creationId xmlns:p14="http://schemas.microsoft.com/office/powerpoint/2010/main" val="6124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09C6D-764B-7C22-DE22-358DB7F5A25B}"/>
              </a:ext>
            </a:extLst>
          </p:cNvPr>
          <p:cNvSpPr txBox="1"/>
          <p:nvPr/>
        </p:nvSpPr>
        <p:spPr>
          <a:xfrm>
            <a:off x="335666" y="208344"/>
            <a:ext cx="1149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Running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406DD-8648-05F9-BD04-95F13D47001C}"/>
              </a:ext>
            </a:extLst>
          </p:cNvPr>
          <p:cNvSpPr txBox="1"/>
          <p:nvPr/>
        </p:nvSpPr>
        <p:spPr>
          <a:xfrm>
            <a:off x="428263" y="960699"/>
            <a:ext cx="11192719" cy="307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Models: Linear Regression, Random Forest and Gradient Boosting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the MSE for all three models to see which one is better for the prediction on Purchase Amount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small difference between all three models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lowest value is for Gradient Boosting which may be the best for model selection with further complexity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40D97-5FCC-18B6-E105-F43EDCA3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3" y="4520960"/>
            <a:ext cx="6565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4CE762-1AE3-F6BD-83F1-FA93F5FC6681}"/>
              </a:ext>
            </a:extLst>
          </p:cNvPr>
          <p:cNvSpPr txBox="1"/>
          <p:nvPr/>
        </p:nvSpPr>
        <p:spPr>
          <a:xfrm>
            <a:off x="416689" y="324091"/>
            <a:ext cx="11331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0F4D8-758E-AFE0-21DE-633AA4EA7EB6}"/>
              </a:ext>
            </a:extLst>
          </p:cNvPr>
          <p:cNvSpPr txBox="1"/>
          <p:nvPr/>
        </p:nvSpPr>
        <p:spPr>
          <a:xfrm>
            <a:off x="729205" y="1458410"/>
            <a:ext cx="107297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will be the best option for the online 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are not having any impact based on the seasons which is the best category to stock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and Locations does not really matters for the sales and consumer shopping trend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take care of the shipping type and charges based on the purchase amount for the various inexpensive items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 are attractive point for the increasing the volume of sales and consumer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Footwear and Outerwear need to be stock up based on requirement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55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450</Words>
  <Application>Microsoft Macintosh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Consumer Shopping Behavior Analysis for Online Business Start-up</vt:lpstr>
      <vt:lpstr>Table of Contents</vt:lpstr>
      <vt:lpstr>Objectives and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Shopping Behavior Analysis for Online Business Start-up</dc:title>
  <dc:creator>Microsoft Office User</dc:creator>
  <cp:lastModifiedBy>Microsoft Office User</cp:lastModifiedBy>
  <cp:revision>3</cp:revision>
  <dcterms:created xsi:type="dcterms:W3CDTF">2023-12-21T02:51:20Z</dcterms:created>
  <dcterms:modified xsi:type="dcterms:W3CDTF">2023-12-22T01:11:38Z</dcterms:modified>
</cp:coreProperties>
</file>